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801600" cy="9601200" type="A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99"/>
    <a:srgbClr val="00CC66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54" y="108"/>
      </p:cViewPr>
      <p:guideLst>
        <p:guide orient="horz" pos="3047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001" y="0"/>
            <a:ext cx="4276725" cy="33813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159D29F7-7E77-4D24-BE70-12252068741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001" y="6397625"/>
            <a:ext cx="4276725" cy="33813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CF178CE5-617E-4E92-9D98-644857320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84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403" cy="33795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30" y="0"/>
            <a:ext cx="4275403" cy="33795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CD18CCF5-1D80-40D0-BB96-B66C8C0C07AD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9"/>
            <a:ext cx="7893050" cy="2652207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6397807"/>
            <a:ext cx="4275403" cy="33795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30" y="6397807"/>
            <a:ext cx="4275403" cy="33795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4547CC69-84F0-4D18-8698-D5E1C24A53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26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1pPr>
    <a:lvl2pPr marL="48006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2pPr>
    <a:lvl3pPr marL="96012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3pPr>
    <a:lvl4pPr marL="144018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4pPr>
    <a:lvl5pPr marL="192024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5pPr>
    <a:lvl6pPr marL="240030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6pPr>
    <a:lvl7pPr marL="288036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7pPr>
    <a:lvl8pPr marL="336042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8pPr>
    <a:lvl9pPr marL="3840480" algn="l" defTabSz="960120" rtl="0" eaLnBrk="1" latinLnBrk="0" hangingPunct="1">
      <a:defRPr kumimoji="1"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7CC69-84F0-4D18-8698-D5E1C24A53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3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7CC69-84F0-4D18-8698-D5E1C24A53C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92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96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82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2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7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15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80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4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93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88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11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FFB90-7CF8-483A-818E-BA8001E926E4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9153-0521-4AB2-BB8A-73E715F8C9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30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710FAA9-7AA0-40C9-76AE-DEA9BA40FD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44"/>
          <a:stretch/>
        </p:blipFill>
        <p:spPr bwMode="auto">
          <a:xfrm rot="5400000">
            <a:off x="-1071041" y="1795624"/>
            <a:ext cx="8570985" cy="605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矢印 3"/>
          <p:cNvSpPr/>
          <p:nvPr/>
        </p:nvSpPr>
        <p:spPr>
          <a:xfrm rot="19344670">
            <a:off x="4806706" y="4356546"/>
            <a:ext cx="171638" cy="9334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620380">
            <a:off x="4216716" y="6521151"/>
            <a:ext cx="646232" cy="79254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345531">
            <a:off x="2790630" y="6322796"/>
            <a:ext cx="646232" cy="79254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971704">
            <a:off x="1695571" y="3893167"/>
            <a:ext cx="646232" cy="79254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1" t="16315" r="2821" b="17934"/>
          <a:stretch/>
        </p:blipFill>
        <p:spPr>
          <a:xfrm>
            <a:off x="7336575" y="720776"/>
            <a:ext cx="4696927" cy="347472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7739091" y="168432"/>
            <a:ext cx="429441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</a:rPr>
              <a:t>～ 球磨川豪雨災害復興プロジェクト ～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" t="4200" r="50140" b="29357"/>
          <a:stretch/>
        </p:blipFill>
        <p:spPr>
          <a:xfrm>
            <a:off x="7336575" y="4606290"/>
            <a:ext cx="5216314" cy="450246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302901" y="4020136"/>
            <a:ext cx="3166789" cy="53860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9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ｉｎ ＫＵＭＡＭＵＲＡ</a:t>
            </a:r>
            <a:endParaRPr kumimoji="1" lang="en-US" altLang="ja-JP" sz="29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F53229A-3123-490B-B409-16BFC05721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8229" y="8880130"/>
            <a:ext cx="92057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9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A7AA783E-3E10-ECB6-3671-01077DC93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5489" y="158890"/>
            <a:ext cx="6137563" cy="5727560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lang="en-US" altLang="ja-JP" sz="1400" b="1" dirty="0"/>
            </a:br>
            <a:endParaRPr lang="en-US" altLang="ja-JP" sz="1400" b="1" dirty="0"/>
          </a:p>
          <a:p>
            <a:pPr algn="l" fontAlgn="ctr">
              <a:lnSpc>
                <a:spcPts val="1800"/>
              </a:lnSpc>
            </a:pPr>
            <a:b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募集定員：●一般エントリー ２５０名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●ふるさと納税エントリー ５０名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オンライン受付先着順、ふるさと納税枠</a:t>
            </a:r>
            <a:r>
              <a:rPr lang="en-US" altLang="ja-JP" sz="1400" b="1" i="0" baseline="46000" dirty="0">
                <a:solidFill>
                  <a:srgbClr val="000000"/>
                </a:solidFill>
                <a:effectLst/>
                <a:latin typeface="Hiragino Kaku Gothic ProN"/>
              </a:rPr>
              <a:t>※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を含む。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</a:t>
            </a:r>
            <a:r>
              <a:rPr lang="en-US" altLang="ja-JP" sz="1200" b="1" i="0" dirty="0">
                <a:effectLst/>
                <a:latin typeface="Hiragino Kaku Gothic ProN"/>
              </a:rPr>
              <a:t>※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２９，０００円（参加権を含む）のふるさと納税をして</a:t>
            </a:r>
            <a:b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　　　　　　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いただける方。</a:t>
            </a:r>
          </a:p>
          <a:p>
            <a:pPr algn="l" fontAlgn="ctr">
              <a:lnSpc>
                <a:spcPts val="1800"/>
              </a:lnSpc>
            </a:pP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募集期間：令和４年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8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月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24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日（水）～ 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10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月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23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日（日）まで</a:t>
            </a:r>
            <a:b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 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（定員になり次第締切）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※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入金確認後申込受付が完了します。</a:t>
            </a:r>
          </a:p>
          <a:p>
            <a:pPr algn="l" fontAlgn="ctr">
              <a:lnSpc>
                <a:spcPts val="1800"/>
              </a:lnSpc>
            </a:pP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参加資格：・大会当日に１８歳以上の方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・全コースを迷うことなく制限時間内に完走する自信がある方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・他の利用者や自然への配慮が出来る方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・悪天候の場合でも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コース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から外れない事が約束できる方</a:t>
            </a:r>
            <a:b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　　　　　・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自然を愛する事が出来る方</a:t>
            </a:r>
          </a:p>
          <a:p>
            <a:pPr algn="l" fontAlgn="ctr">
              <a:lnSpc>
                <a:spcPts val="1800"/>
              </a:lnSpc>
            </a:pP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参加費：８，５００円（傷害保険料を含む）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※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申込後の参加費の返金はいたしません。</a:t>
            </a:r>
            <a:endParaRPr lang="en-US" altLang="ja-JP" sz="1400" b="1" i="0" dirty="0">
              <a:solidFill>
                <a:srgbClr val="000000"/>
              </a:solidFill>
              <a:effectLst/>
              <a:latin typeface="Hiragino Kaku Gothic ProN"/>
            </a:endParaRPr>
          </a:p>
          <a:p>
            <a:pPr algn="l" fontAlgn="ctr"/>
            <a:r>
              <a:rPr lang="ja-JP" altLang="en-US" sz="1400" b="1" dirty="0"/>
              <a:t>申し込み先</a:t>
            </a:r>
            <a:r>
              <a:rPr lang="en-US" altLang="ja-JP" sz="1400" b="1" dirty="0"/>
              <a:t>URL</a:t>
            </a:r>
            <a:r>
              <a:rPr lang="ja-JP" altLang="en-US" sz="1400" b="1" dirty="0"/>
              <a:t>：</a:t>
            </a:r>
            <a:r>
              <a:rPr lang="en-US" altLang="ja-JP" sz="1800" b="1" dirty="0"/>
              <a:t>https://tracksession.org/krt/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E39BD77D-193A-4ABB-3742-7C7EEC5628CB}"/>
              </a:ext>
            </a:extLst>
          </p:cNvPr>
          <p:cNvSpPr txBox="1">
            <a:spLocks/>
          </p:cNvSpPr>
          <p:nvPr/>
        </p:nvSpPr>
        <p:spPr>
          <a:xfrm>
            <a:off x="138547" y="628650"/>
            <a:ext cx="6137563" cy="22517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400" b="1" dirty="0">
              <a:latin typeface="+mn-ea"/>
            </a:endParaRPr>
          </a:p>
          <a:p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　令和</a:t>
            </a:r>
            <a:r>
              <a:rPr lang="ja-JP" altLang="en-US" sz="1400" b="1" dirty="0">
                <a:latin typeface="Segoe UI Historic" panose="020B0502040204020203" pitchFamily="34" charset="0"/>
              </a:rPr>
              <a:t>２</a:t>
            </a: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年</a:t>
            </a:r>
            <a:r>
              <a:rPr lang="ja-JP" altLang="en-US" sz="1400" b="1" dirty="0">
                <a:latin typeface="Segoe UI Historic" panose="020B0502040204020203" pitchFamily="34" charset="0"/>
              </a:rPr>
              <a:t>７</a:t>
            </a: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月豪雨による被災から約２年が経ちました。</a:t>
            </a:r>
            <a:endParaRPr lang="en-US" altLang="ja-JP" sz="1400" b="1" i="0" dirty="0">
              <a:effectLst/>
              <a:latin typeface="Segoe UI Historic" panose="020B0502040204020203" pitchFamily="34" charset="0"/>
            </a:endParaRPr>
          </a:p>
          <a:p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　令和２年７月４日</a:t>
            </a:r>
            <a:r>
              <a:rPr lang="en-US" altLang="ja-JP" sz="1400" b="1" i="0" dirty="0">
                <a:effectLst/>
                <a:latin typeface="Segoe UI Historic" panose="020B0502040204020203" pitchFamily="34" charset="0"/>
              </a:rPr>
              <a:t>―</a:t>
            </a: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。 </a:t>
            </a:r>
            <a:endParaRPr lang="en-US" altLang="ja-JP" sz="1400" b="1" i="0" dirty="0">
              <a:effectLst/>
              <a:latin typeface="Segoe UI Historic" panose="020B0502040204020203" pitchFamily="34" charset="0"/>
            </a:endParaRPr>
          </a:p>
          <a:p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　前日から降り続いた雨は、翡翠色の球磨川を濁流に変え、誰も経験した</a:t>
            </a:r>
            <a:br>
              <a:rPr lang="en-US" altLang="ja-JP" sz="1400" b="1" i="0" dirty="0">
                <a:effectLst/>
                <a:latin typeface="Segoe UI Historic" panose="020B0502040204020203" pitchFamily="34" charset="0"/>
              </a:rPr>
            </a:b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　ことがない災害が球磨村を襲いました。</a:t>
            </a:r>
            <a:endParaRPr lang="en-US" altLang="ja-JP" sz="1400" b="1" i="0" dirty="0">
              <a:effectLst/>
              <a:latin typeface="Segoe UI Historic" panose="020B0502040204020203" pitchFamily="34" charset="0"/>
            </a:endParaRPr>
          </a:p>
          <a:p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　家屋、道路、橋、そして思い出</a:t>
            </a:r>
            <a:r>
              <a:rPr lang="en-US" altLang="ja-JP" sz="1400" b="1" i="0" dirty="0">
                <a:effectLst/>
                <a:latin typeface="Segoe UI Historic" panose="020B0502040204020203" pitchFamily="34" charset="0"/>
              </a:rPr>
              <a:t>―</a:t>
            </a: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。全てを流しました。</a:t>
            </a:r>
            <a:endParaRPr lang="en-US" altLang="ja-JP" sz="1400" b="1" dirty="0">
              <a:latin typeface="Segoe UI Historic" panose="020B0502040204020203" pitchFamily="34" charset="0"/>
            </a:endParaRPr>
          </a:p>
          <a:p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　</a:t>
            </a:r>
            <a:endParaRPr lang="en-US" altLang="ja-JP" sz="1400" b="1" i="0" dirty="0">
              <a:effectLst/>
              <a:latin typeface="Segoe UI Historic" panose="020B0502040204020203" pitchFamily="34" charset="0"/>
            </a:endParaRPr>
          </a:p>
          <a:p>
            <a:r>
              <a:rPr lang="ja-JP" altLang="en-US" sz="1400" b="1" dirty="0">
                <a:latin typeface="Segoe UI Historic" panose="020B0502040204020203" pitchFamily="34" charset="0"/>
              </a:rPr>
              <a:t>　</a:t>
            </a: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復興への道のりは、長く険しいものになりますが、このたび被災地に</a:t>
            </a:r>
            <a:br>
              <a:rPr lang="en-US" altLang="ja-JP" sz="1400" b="1" i="0" dirty="0">
                <a:effectLst/>
                <a:latin typeface="Segoe UI Historic" panose="020B0502040204020203" pitchFamily="34" charset="0"/>
              </a:rPr>
            </a:b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　希望を！笑顔を！ランでエールを送ろう！というコンセプトのもとに</a:t>
            </a:r>
            <a:endParaRPr lang="en-US" altLang="ja-JP" sz="1400" b="1" dirty="0">
              <a:latin typeface="Segoe UI Historic" panose="020B0502040204020203" pitchFamily="34" charset="0"/>
            </a:endParaRPr>
          </a:p>
          <a:p>
            <a:r>
              <a:rPr lang="ja-JP" altLang="en-US" sz="1400" b="1" dirty="0">
                <a:latin typeface="Segoe UI Historic" panose="020B0502040204020203" pitchFamily="34" charset="0"/>
              </a:rPr>
              <a:t>　</a:t>
            </a:r>
            <a:r>
              <a:rPr lang="ja-JP" altLang="en-US" sz="1400" b="1" i="0" dirty="0">
                <a:solidFill>
                  <a:srgbClr val="FF0000"/>
                </a:solidFill>
                <a:effectLst/>
                <a:latin typeface="Segoe UI Historic" panose="020B0502040204020203" pitchFamily="34" charset="0"/>
              </a:rPr>
              <a:t>「球磨川リバイバルトレイルショート</a:t>
            </a:r>
            <a:r>
              <a:rPr lang="en-US" altLang="ja-JP" sz="1400" b="1" dirty="0">
                <a:solidFill>
                  <a:srgbClr val="FF0000"/>
                </a:solidFill>
                <a:latin typeface="Segoe UI Historic" panose="020B0502040204020203" pitchFamily="34" charset="0"/>
              </a:rPr>
              <a:t> </a:t>
            </a:r>
            <a:r>
              <a:rPr lang="en-US" altLang="ja-JP" sz="1400" b="1" dirty="0">
                <a:solidFill>
                  <a:srgbClr val="FF0000"/>
                </a:solidFill>
                <a:latin typeface="+mn-ea"/>
              </a:rPr>
              <a:t>in 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球磨村</a:t>
            </a:r>
            <a:r>
              <a:rPr lang="ja-JP" altLang="en-US" sz="1400" b="1" i="0" dirty="0">
                <a:solidFill>
                  <a:srgbClr val="FF0000"/>
                </a:solidFill>
                <a:effectLst/>
                <a:latin typeface="Segoe UI Historic" panose="020B0502040204020203" pitchFamily="34" charset="0"/>
              </a:rPr>
              <a:t>」</a:t>
            </a: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を企画</a:t>
            </a:r>
            <a:r>
              <a:rPr lang="ja-JP" altLang="en-US" sz="1400" b="1" dirty="0">
                <a:latin typeface="Segoe UI Historic" panose="020B0502040204020203" pitchFamily="34" charset="0"/>
              </a:rPr>
              <a:t>しました。</a:t>
            </a:r>
            <a:r>
              <a:rPr lang="ja-JP" altLang="en-US" sz="1400" b="1" i="0" dirty="0">
                <a:effectLst/>
                <a:latin typeface="Segoe UI Historic" panose="020B0502040204020203" pitchFamily="34" charset="0"/>
              </a:rPr>
              <a:t> </a:t>
            </a:r>
            <a:endParaRPr lang="en-US" altLang="ja-JP" sz="1400" b="1" i="0" dirty="0">
              <a:effectLst/>
              <a:latin typeface="Segoe UI Historic" panose="020B0502040204020203" pitchFamily="34" charset="0"/>
            </a:endParaRPr>
          </a:p>
          <a:p>
            <a:endParaRPr lang="en-US" altLang="ja-JP" sz="1400" b="1" dirty="0">
              <a:latin typeface="+mn-ea"/>
            </a:endParaRPr>
          </a:p>
          <a:p>
            <a:pPr algn="just"/>
            <a:endParaRPr lang="en-US" altLang="ja-JP" sz="1400" b="1" dirty="0">
              <a:latin typeface="+mn-ea"/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BEAC8EC9-1A69-BD6A-BDD5-8B1DF4B3DB96}"/>
              </a:ext>
            </a:extLst>
          </p:cNvPr>
          <p:cNvSpPr>
            <a:spLocks noGrp="1"/>
          </p:cNvSpPr>
          <p:nvPr/>
        </p:nvSpPr>
        <p:spPr>
          <a:xfrm>
            <a:off x="138546" y="3083461"/>
            <a:ext cx="6137564" cy="427745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</a:br>
            <a:b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</a:br>
            <a:endParaRPr lang="en-US" altLang="ja-JP" sz="1400" b="1" dirty="0">
              <a:solidFill>
                <a:srgbClr val="000000"/>
              </a:solidFill>
              <a:latin typeface="Hiragino Kaku Gothic ProN"/>
            </a:endParaRPr>
          </a:p>
          <a:p>
            <a:r>
              <a:rPr lang="ja-JP" altLang="en-US" sz="1500" b="1" i="0" dirty="0">
                <a:solidFill>
                  <a:srgbClr val="0070C0"/>
                </a:solidFill>
                <a:effectLst/>
                <a:latin typeface="Hiragino Kaku Gothic ProN"/>
              </a:rPr>
              <a:t>第</a:t>
            </a:r>
            <a:r>
              <a:rPr lang="en-US" altLang="ja-JP" sz="1500" b="1" i="0" dirty="0">
                <a:solidFill>
                  <a:srgbClr val="0070C0"/>
                </a:solidFill>
                <a:effectLst/>
                <a:latin typeface="Hiragino Kaku Gothic ProN"/>
              </a:rPr>
              <a:t>1</a:t>
            </a:r>
            <a:r>
              <a:rPr lang="ja-JP" altLang="en-US" sz="1500" b="1" i="0" dirty="0">
                <a:solidFill>
                  <a:srgbClr val="0070C0"/>
                </a:solidFill>
                <a:effectLst/>
                <a:latin typeface="Hiragino Kaku Gothic ProN"/>
              </a:rPr>
              <a:t>回 </a:t>
            </a:r>
            <a:r>
              <a:rPr lang="en-US" altLang="ja-JP" sz="1500" b="1" i="0" dirty="0">
                <a:solidFill>
                  <a:srgbClr val="0070C0"/>
                </a:solidFill>
                <a:effectLst/>
                <a:latin typeface="Hiragino Kaku Gothic ProN"/>
              </a:rPr>
              <a:t>KUMAGAWA REVIVAL TRAIL SHORT </a:t>
            </a:r>
            <a:r>
              <a:rPr lang="en-US" altLang="ja-JP" sz="1500" b="1" dirty="0">
                <a:solidFill>
                  <a:srgbClr val="0070C0"/>
                </a:solidFill>
                <a:latin typeface="Hiragino Kaku Gothic ProN"/>
              </a:rPr>
              <a:t>in KUMAMURA</a:t>
            </a:r>
          </a:p>
          <a:p>
            <a:r>
              <a:rPr lang="en-US" altLang="ja-JP" sz="1500" b="1" dirty="0">
                <a:solidFill>
                  <a:srgbClr val="0070C0"/>
                </a:solidFill>
                <a:latin typeface="Hiragino Kaku Gothic ProN"/>
              </a:rPr>
              <a:t>  (</a:t>
            </a:r>
            <a:r>
              <a:rPr lang="ja-JP" altLang="en-US" sz="1500" b="1" dirty="0">
                <a:solidFill>
                  <a:srgbClr val="0070C0"/>
                </a:solidFill>
                <a:latin typeface="Hiragino Kaku Gothic ProN"/>
              </a:rPr>
              <a:t>球磨川リバイバルトレイルショート</a:t>
            </a:r>
            <a:r>
              <a:rPr lang="en-US" altLang="ja-JP" sz="1500" b="1" dirty="0">
                <a:solidFill>
                  <a:srgbClr val="0070C0"/>
                </a:solidFill>
                <a:latin typeface="Hiragino Kaku Gothic ProN"/>
              </a:rPr>
              <a:t> in </a:t>
            </a:r>
            <a:r>
              <a:rPr lang="ja-JP" altLang="en-US" sz="1500" b="1" dirty="0">
                <a:solidFill>
                  <a:srgbClr val="0070C0"/>
                </a:solidFill>
                <a:latin typeface="Hiragino Kaku Gothic ProN"/>
              </a:rPr>
              <a:t>球磨村）</a:t>
            </a:r>
            <a:endParaRPr lang="en-US" altLang="ja-JP" sz="1500" b="1" i="0" dirty="0">
              <a:solidFill>
                <a:srgbClr val="0070C0"/>
              </a:solidFill>
              <a:effectLst/>
              <a:latin typeface="Hiragino Kaku Gothic ProN"/>
            </a:endParaRPr>
          </a:p>
          <a:p>
            <a:pPr algn="l" fontAlgn="ctr">
              <a:lnSpc>
                <a:spcPts val="2000"/>
              </a:lnSpc>
            </a:pP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主　　催：球磨村</a:t>
            </a:r>
            <a:b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主　　管：球磨村トレイル実行委員会</a:t>
            </a:r>
            <a:b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後　　援：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熊本県、熊本県教育委員会、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球磨村森林組合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　　　　　　　　　　</a:t>
            </a:r>
            <a: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  <a:t>	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　　　 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球磨村商工会、球磨村観光協会、</a:t>
            </a:r>
            <a:r>
              <a:rPr lang="ja-JP" altLang="en-US" sz="1400" b="1" i="0" dirty="0" err="1">
                <a:solidFill>
                  <a:srgbClr val="000000"/>
                </a:solidFill>
                <a:effectLst/>
                <a:latin typeface="Hiragino Kaku Gothic ProN"/>
              </a:rPr>
              <a:t>さんが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うら運営委員会</a:t>
            </a:r>
            <a:b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開催趣旨：令和２年豪雨災害復興支援。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　　全国に球磨川周辺と球磨村の自然の素晴らしさを伝える。</a:t>
            </a:r>
            <a:b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開 催 日 ：令和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４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年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11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月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20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日（日）午前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  <a:t>8:00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スタート</a:t>
            </a:r>
            <a:br>
              <a:rPr lang="en-US" altLang="ja-JP" sz="1400" b="1" dirty="0">
                <a:solidFill>
                  <a:srgbClr val="000000"/>
                </a:solidFill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コ </a:t>
            </a:r>
            <a:r>
              <a:rPr lang="ja-JP" altLang="en-US" sz="1400" b="1" i="0" dirty="0" err="1">
                <a:solidFill>
                  <a:srgbClr val="000000"/>
                </a:solidFill>
                <a:effectLst/>
                <a:latin typeface="Hiragino Kaku Gothic ProN"/>
              </a:rPr>
              <a:t>ー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 ス 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：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約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３０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ｋｍ　累積標高　約１６００ｍ</a:t>
            </a:r>
            <a:br>
              <a:rPr lang="en-US" altLang="ja-JP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制限時間：７時間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００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分（関門２か所）</a:t>
            </a:r>
            <a:endParaRPr lang="en-US" altLang="ja-JP" sz="1400" b="1" i="0" dirty="0">
              <a:solidFill>
                <a:srgbClr val="000000"/>
              </a:solidFill>
              <a:effectLst/>
              <a:latin typeface="Hiragino Kaku Gothic ProN"/>
            </a:endParaRPr>
          </a:p>
          <a:p>
            <a:pPr algn="l" fontAlgn="base">
              <a:lnSpc>
                <a:spcPts val="2000"/>
              </a:lnSpc>
            </a:pP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　　 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表   彰  </a:t>
            </a:r>
            <a:r>
              <a:rPr lang="ja-JP" altLang="en-US" sz="1400" b="1" dirty="0">
                <a:solidFill>
                  <a:srgbClr val="000000"/>
                </a:solidFill>
                <a:latin typeface="Hiragino Kaku Gothic ProN"/>
              </a:rPr>
              <a:t>：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・男女１～３位</a:t>
            </a:r>
            <a:b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</a:br>
            <a:r>
              <a:rPr lang="ja-JP" altLang="en-US" sz="1400" b="1" i="0" dirty="0">
                <a:solidFill>
                  <a:srgbClr val="000000"/>
                </a:solidFill>
                <a:effectLst/>
                <a:latin typeface="Hiragino Kaku Gothic ProN"/>
              </a:rPr>
              <a:t>　　　　　      ・完走者（制限時間内）には完走証をお渡しします。</a:t>
            </a:r>
            <a:endParaRPr kumimoji="1" lang="en-US" altLang="ja-JP" sz="1400" b="1" dirty="0">
              <a:latin typeface="+mn-ea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D05709D7-92A5-1809-04C1-B4B94831A401}"/>
              </a:ext>
            </a:extLst>
          </p:cNvPr>
          <p:cNvSpPr txBox="1">
            <a:spLocks/>
          </p:cNvSpPr>
          <p:nvPr/>
        </p:nvSpPr>
        <p:spPr>
          <a:xfrm>
            <a:off x="135626" y="7680960"/>
            <a:ext cx="6137562" cy="159140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ts val="2000"/>
              </a:lnSpc>
            </a:pPr>
            <a:endParaRPr lang="en-US" altLang="ja-JP" sz="1400" b="1" i="0" dirty="0">
              <a:solidFill>
                <a:srgbClr val="000000"/>
              </a:solidFill>
              <a:effectLst/>
              <a:latin typeface="+mn-ea"/>
            </a:endParaRPr>
          </a:p>
          <a:p>
            <a:pPr fontAlgn="ctr">
              <a:lnSpc>
                <a:spcPts val="2000"/>
              </a:lnSpc>
            </a:pPr>
            <a:r>
              <a:rPr lang="ja-JP" altLang="en-US" sz="1400" b="1" i="0" dirty="0">
                <a:solidFill>
                  <a:srgbClr val="000000"/>
                </a:solidFill>
                <a:effectLst/>
                <a:latin typeface="+mn-ea"/>
              </a:rPr>
              <a:t>球磨村トレイル大会実行委員会事務局（球磨村教育委員会社会教育係）　　　　　　　　〒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+mn-ea"/>
              </a:rPr>
              <a:t>869-6401</a:t>
            </a: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+mn-ea"/>
              </a:rPr>
              <a:t>熊本県球磨郡球磨村大字渡丙</a:t>
            </a:r>
            <a:r>
              <a:rPr lang="en-US" altLang="ja-JP" sz="1400" b="1" i="0" dirty="0">
                <a:solidFill>
                  <a:srgbClr val="000000"/>
                </a:solidFill>
                <a:effectLst/>
                <a:latin typeface="+mn-ea"/>
              </a:rPr>
              <a:t>1730</a:t>
            </a:r>
            <a:r>
              <a:rPr lang="ja-JP" altLang="en-US" sz="1400" b="1" i="0" dirty="0">
                <a:solidFill>
                  <a:srgbClr val="000000"/>
                </a:solidFill>
                <a:effectLst/>
                <a:latin typeface="+mn-ea"/>
              </a:rPr>
              <a:t>番地　　　　　　</a:t>
            </a:r>
            <a:r>
              <a:rPr lang="en-US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TEL0966-32-1117</a:t>
            </a:r>
            <a:r>
              <a:rPr lang="ja-JP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FAX0966-32-0101</a:t>
            </a:r>
            <a:r>
              <a:rPr lang="ja-JP" altLang="en-US" sz="1400" b="1" kern="100" dirty="0">
                <a:effectLst/>
                <a:latin typeface="+mn-ea"/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Mail:</a:t>
            </a:r>
            <a:r>
              <a:rPr lang="ja-JP" altLang="en-US" sz="1400" b="1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b="1" kern="100" dirty="0" err="1">
                <a:effectLst/>
                <a:latin typeface="+mn-ea"/>
                <a:cs typeface="Times New Roman" panose="02020603050405020304" pitchFamily="18" charset="0"/>
              </a:rPr>
              <a:t>shakyou</a:t>
            </a:r>
            <a:r>
              <a:rPr lang="ja-JP" altLang="en-US" sz="1400" b="1" kern="100" dirty="0">
                <a:effectLst/>
                <a:latin typeface="+mn-ea"/>
                <a:cs typeface="Times New Roman" panose="02020603050405020304" pitchFamily="18" charset="0"/>
              </a:rPr>
              <a:t>＠</a:t>
            </a:r>
            <a:r>
              <a:rPr lang="en-US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vill.kuma.lg.jp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E8F12C79-A095-A9B1-8182-E421A9755EA2}"/>
              </a:ext>
            </a:extLst>
          </p:cNvPr>
          <p:cNvSpPr txBox="1">
            <a:spLocks/>
          </p:cNvSpPr>
          <p:nvPr/>
        </p:nvSpPr>
        <p:spPr>
          <a:xfrm>
            <a:off x="6524995" y="6320790"/>
            <a:ext cx="6137563" cy="295157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500" b="1" dirty="0"/>
          </a:p>
          <a:p>
            <a:pPr algn="l"/>
            <a:r>
              <a:rPr lang="ja-JP" altLang="en-US" sz="1500" b="1" dirty="0"/>
              <a:t>  大会当日にスタッフとしてご協力頂ける方を募集いたします！</a:t>
            </a:r>
            <a:br>
              <a:rPr lang="en-US" altLang="ja-JP" sz="1500" b="1" dirty="0"/>
            </a:br>
            <a:br>
              <a:rPr lang="en-US" altLang="ja-JP" sz="1500" b="1" dirty="0"/>
            </a:br>
            <a:endParaRPr lang="en-US" altLang="ja-JP" sz="1500" b="1" dirty="0"/>
          </a:p>
          <a:p>
            <a:pPr algn="l"/>
            <a:endParaRPr lang="en-US" altLang="ja-JP" sz="1500" b="1" dirty="0"/>
          </a:p>
          <a:p>
            <a:pPr algn="l"/>
            <a:endParaRPr lang="en-US" altLang="ja-JP" sz="1500" b="1" dirty="0"/>
          </a:p>
          <a:p>
            <a:pPr algn="l"/>
            <a:endParaRPr lang="en-US" altLang="ja-JP" sz="1500" b="1" dirty="0"/>
          </a:p>
          <a:p>
            <a:pPr algn="l"/>
            <a:r>
              <a:rPr lang="ja-JP" altLang="en-US" sz="1500" b="1" dirty="0"/>
              <a:t>ご協力頂いた方には、</a:t>
            </a:r>
            <a:r>
              <a:rPr lang="ja-JP" altLang="en-US" sz="1800" b="1" u="sng" dirty="0">
                <a:solidFill>
                  <a:srgbClr val="FF0000"/>
                </a:solidFill>
              </a:rPr>
              <a:t>大会オリジナル</a:t>
            </a:r>
            <a:r>
              <a:rPr lang="en-US" altLang="ja-JP" sz="1800" b="1" u="sng" dirty="0">
                <a:solidFill>
                  <a:srgbClr val="FF0000"/>
                </a:solidFill>
                <a:latin typeface="+mn-ea"/>
              </a:rPr>
              <a:t>T</a:t>
            </a:r>
            <a:r>
              <a:rPr lang="ja-JP" altLang="en-US" sz="1800" b="1" u="sng" dirty="0">
                <a:solidFill>
                  <a:srgbClr val="FF0000"/>
                </a:solidFill>
              </a:rPr>
              <a:t>シャツをプレゼント！</a:t>
            </a:r>
            <a:br>
              <a:rPr lang="en-US" altLang="ja-JP" sz="1500" b="1" dirty="0"/>
            </a:br>
            <a:br>
              <a:rPr lang="en-US" altLang="ja-JP" sz="1500" b="1" dirty="0"/>
            </a:br>
            <a:r>
              <a:rPr lang="ja-JP" altLang="en-US" sz="1500" b="1" dirty="0"/>
              <a:t>　　</a:t>
            </a:r>
            <a:r>
              <a:rPr lang="ja-JP" altLang="en-US" sz="2000" b="1" dirty="0">
                <a:solidFill>
                  <a:srgbClr val="006600"/>
                </a:solidFill>
              </a:rPr>
              <a:t>「活動日時：</a:t>
            </a:r>
            <a:r>
              <a:rPr lang="en-US" altLang="ja-JP" sz="2000" b="1" dirty="0">
                <a:solidFill>
                  <a:srgbClr val="006600"/>
                </a:solidFill>
              </a:rPr>
              <a:t>11</a:t>
            </a:r>
            <a:r>
              <a:rPr lang="ja-JP" altLang="en-US" sz="2000" b="1" dirty="0">
                <a:solidFill>
                  <a:srgbClr val="006600"/>
                </a:solidFill>
              </a:rPr>
              <a:t>月</a:t>
            </a:r>
            <a:r>
              <a:rPr lang="en-US" altLang="ja-JP" sz="2000" b="1" dirty="0">
                <a:solidFill>
                  <a:srgbClr val="006600"/>
                </a:solidFill>
              </a:rPr>
              <a:t>20</a:t>
            </a:r>
            <a:r>
              <a:rPr lang="ja-JP" altLang="en-US" sz="2000" b="1" dirty="0">
                <a:solidFill>
                  <a:srgbClr val="006600"/>
                </a:solidFill>
              </a:rPr>
              <a:t>日</a:t>
            </a:r>
            <a:r>
              <a:rPr lang="en-US" altLang="ja-JP" sz="2000" b="1" dirty="0">
                <a:solidFill>
                  <a:srgbClr val="006600"/>
                </a:solidFill>
              </a:rPr>
              <a:t>(</a:t>
            </a:r>
            <a:r>
              <a:rPr lang="ja-JP" altLang="en-US" sz="2000" b="1" dirty="0">
                <a:solidFill>
                  <a:srgbClr val="006600"/>
                </a:solidFill>
              </a:rPr>
              <a:t>日</a:t>
            </a:r>
            <a:r>
              <a:rPr lang="en-US" altLang="ja-JP" sz="2000" b="1" dirty="0">
                <a:solidFill>
                  <a:srgbClr val="006600"/>
                </a:solidFill>
              </a:rPr>
              <a:t>)</a:t>
            </a:r>
            <a:r>
              <a:rPr lang="ja-JP" altLang="en-US" sz="2000" b="1" dirty="0">
                <a:solidFill>
                  <a:srgbClr val="006600"/>
                </a:solidFill>
              </a:rPr>
              <a:t> </a:t>
            </a:r>
            <a:r>
              <a:rPr lang="en-US" altLang="ja-JP" sz="2000" b="1" dirty="0">
                <a:solidFill>
                  <a:srgbClr val="006600"/>
                </a:solidFill>
              </a:rPr>
              <a:t>6:00</a:t>
            </a:r>
            <a:r>
              <a:rPr lang="ja-JP" altLang="en-US" sz="2000" b="1" dirty="0">
                <a:solidFill>
                  <a:srgbClr val="006600"/>
                </a:solidFill>
              </a:rPr>
              <a:t>～</a:t>
            </a:r>
            <a:r>
              <a:rPr lang="en-US" altLang="ja-JP" sz="2000" b="1" dirty="0">
                <a:solidFill>
                  <a:srgbClr val="006600"/>
                </a:solidFill>
              </a:rPr>
              <a:t>16:00</a:t>
            </a:r>
            <a:r>
              <a:rPr lang="ja-JP" altLang="en-US" sz="2000" b="1" dirty="0">
                <a:solidFill>
                  <a:srgbClr val="006600"/>
                </a:solidFill>
              </a:rPr>
              <a:t>の間」</a:t>
            </a:r>
            <a:endParaRPr lang="en-US" altLang="ja-JP" sz="2000" b="1" dirty="0">
              <a:solidFill>
                <a:srgbClr val="006600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B5B3793-88EA-F177-AC00-E6A6F12F9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887" y="6952932"/>
            <a:ext cx="2184597" cy="14588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CE2B2DD-14F9-D2B6-A22B-9BADB4807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63" y="6952933"/>
            <a:ext cx="2184597" cy="145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sp>
        <p:nvSpPr>
          <p:cNvPr id="14" name="字幕 2">
            <a:extLst>
              <a:ext uri="{FF2B5EF4-FFF2-40B4-BE49-F238E27FC236}">
                <a16:creationId xmlns:a16="http://schemas.microsoft.com/office/drawing/2014/main" id="{6B711E94-8A89-3F88-1DE1-9CD42BF072BB}"/>
              </a:ext>
            </a:extLst>
          </p:cNvPr>
          <p:cNvSpPr txBox="1">
            <a:spLocks/>
          </p:cNvSpPr>
          <p:nvPr/>
        </p:nvSpPr>
        <p:spPr>
          <a:xfrm>
            <a:off x="138548" y="2997324"/>
            <a:ext cx="6137562" cy="598887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br>
              <a:rPr lang="en-US" altLang="ja-JP" sz="1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</a:br>
            <a:r>
              <a:rPr lang="ja-JP" altLang="en-US" sz="20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ー大会要項</a:t>
            </a:r>
            <a:r>
              <a:rPr lang="ja-JP" altLang="en-US" sz="2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ー</a:t>
            </a:r>
            <a:br>
              <a:rPr lang="en-US" altLang="ja-JP" sz="20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</a:br>
            <a:r>
              <a:rPr lang="en-US" altLang="ja-JP" sz="2000" b="1" dirty="0">
                <a:solidFill>
                  <a:schemeClr val="bg1"/>
                </a:solidFill>
                <a:latin typeface="+mn-ea"/>
              </a:rPr>
              <a:t>	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r>
              <a:rPr lang="ja-JP" altLang="en-US" sz="2000" b="1" dirty="0">
                <a:solidFill>
                  <a:schemeClr val="bg1"/>
                </a:solidFill>
                <a:latin typeface="+mn-ea"/>
              </a:rPr>
              <a:t>　　　　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endParaRPr lang="en-US" altLang="ja-JP" sz="2000" b="1" dirty="0">
              <a:solidFill>
                <a:schemeClr val="bg1"/>
              </a:solidFill>
              <a:latin typeface="+mn-ea"/>
            </a:endParaRPr>
          </a:p>
          <a:p>
            <a:endParaRPr lang="ja-JP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324D33D5-F3CD-54EB-3A7F-293D00A66D68}"/>
              </a:ext>
            </a:extLst>
          </p:cNvPr>
          <p:cNvSpPr txBox="1">
            <a:spLocks/>
          </p:cNvSpPr>
          <p:nvPr/>
        </p:nvSpPr>
        <p:spPr>
          <a:xfrm>
            <a:off x="138546" y="165963"/>
            <a:ext cx="6137562" cy="598887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br>
              <a:rPr lang="en-US" altLang="ja-JP" sz="1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</a:br>
            <a:r>
              <a:rPr lang="ja-JP" altLang="en-US" sz="20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ー</a:t>
            </a:r>
            <a:r>
              <a:rPr lang="ja-JP" altLang="en-US" sz="2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球磨川リバイバルトレイル概要ー</a:t>
            </a:r>
            <a:br>
              <a:rPr lang="en-US" altLang="ja-JP" sz="20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</a:b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r>
              <a:rPr lang="ja-JP" altLang="en-US" sz="2000" b="1" dirty="0">
                <a:solidFill>
                  <a:schemeClr val="bg1"/>
                </a:solidFill>
                <a:latin typeface="+mn-ea"/>
              </a:rPr>
              <a:t>　　　　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endParaRPr lang="en-US" altLang="ja-JP" sz="2000" b="1" dirty="0">
              <a:solidFill>
                <a:schemeClr val="bg1"/>
              </a:solidFill>
              <a:latin typeface="+mn-ea"/>
            </a:endParaRPr>
          </a:p>
          <a:p>
            <a:endParaRPr lang="ja-JP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180AFABF-1784-D2A0-4E9B-2C3431110476}"/>
              </a:ext>
            </a:extLst>
          </p:cNvPr>
          <p:cNvSpPr txBox="1">
            <a:spLocks/>
          </p:cNvSpPr>
          <p:nvPr/>
        </p:nvSpPr>
        <p:spPr>
          <a:xfrm>
            <a:off x="6524996" y="179818"/>
            <a:ext cx="6137562" cy="598887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br>
              <a:rPr lang="en-US" altLang="ja-JP" sz="1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</a:br>
            <a:r>
              <a:rPr lang="ja-JP" altLang="en-US" sz="20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ー申込詳細</a:t>
            </a:r>
            <a:r>
              <a:rPr lang="ja-JP" altLang="en-US" sz="2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ー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r>
              <a:rPr lang="ja-JP" altLang="en-US" sz="2000" b="1" dirty="0">
                <a:solidFill>
                  <a:schemeClr val="bg1"/>
                </a:solidFill>
                <a:latin typeface="+mn-ea"/>
              </a:rPr>
              <a:t>　　　　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endParaRPr lang="en-US" altLang="ja-JP" sz="2000" b="1" dirty="0">
              <a:solidFill>
                <a:schemeClr val="bg1"/>
              </a:solidFill>
              <a:latin typeface="+mn-ea"/>
            </a:endParaRPr>
          </a:p>
          <a:p>
            <a:endParaRPr lang="ja-JP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A0483D91-C068-197A-7E34-3B4D8A87F8AA}"/>
              </a:ext>
            </a:extLst>
          </p:cNvPr>
          <p:cNvSpPr txBox="1">
            <a:spLocks/>
          </p:cNvSpPr>
          <p:nvPr/>
        </p:nvSpPr>
        <p:spPr>
          <a:xfrm>
            <a:off x="135626" y="7477859"/>
            <a:ext cx="6137562" cy="598887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br>
              <a:rPr lang="en-US" altLang="ja-JP" sz="1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</a:br>
            <a:r>
              <a:rPr lang="ja-JP" altLang="en-US" sz="20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ー</a:t>
            </a:r>
            <a:r>
              <a:rPr lang="ja-JP" altLang="en-US" sz="2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お問い合わせー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r>
              <a:rPr lang="ja-JP" altLang="en-US" sz="2000" b="1" dirty="0">
                <a:solidFill>
                  <a:schemeClr val="bg1"/>
                </a:solidFill>
                <a:latin typeface="+mn-ea"/>
              </a:rPr>
              <a:t>　　　　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</a:rPr>
            </a:br>
            <a:endParaRPr lang="en-US" altLang="ja-JP" sz="2000" b="1" dirty="0">
              <a:solidFill>
                <a:schemeClr val="bg1"/>
              </a:solidFill>
              <a:latin typeface="+mn-ea"/>
            </a:endParaRPr>
          </a:p>
          <a:p>
            <a:endParaRPr lang="ja-JP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89CB1FCA-E6C3-D218-8400-75D3BB458B58}"/>
              </a:ext>
            </a:extLst>
          </p:cNvPr>
          <p:cNvSpPr txBox="1">
            <a:spLocks/>
          </p:cNvSpPr>
          <p:nvPr/>
        </p:nvSpPr>
        <p:spPr>
          <a:xfrm>
            <a:off x="6524996" y="5967399"/>
            <a:ext cx="6137562" cy="598887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br>
              <a:rPr lang="en-US" altLang="ja-JP" sz="10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</a:br>
            <a:r>
              <a:rPr lang="ja-JP" altLang="en-US" sz="2000" b="1" kern="100" dirty="0" err="1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ー</a:t>
            </a:r>
            <a:r>
              <a:rPr lang="ja-JP" altLang="en-US" sz="2000" b="1" kern="100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ボランティア募集</a:t>
            </a:r>
            <a:r>
              <a:rPr lang="ja-JP" altLang="en-US" sz="2000" b="1" kern="100" dirty="0" err="1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ー</a:t>
            </a:r>
            <a:endParaRPr lang="ja-JP" altLang="en-US" sz="2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231" y="4469131"/>
            <a:ext cx="1368510" cy="136851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732770" y="4224861"/>
            <a:ext cx="1908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申し込み先</a:t>
            </a:r>
            <a:r>
              <a:rPr kumimoji="1" lang="en-US" altLang="ja-JP" sz="1400" b="1" dirty="0">
                <a:latin typeface="+mn-ea"/>
              </a:rPr>
              <a:t>QR</a:t>
            </a:r>
            <a:r>
              <a:rPr kumimoji="1" lang="ja-JP" altLang="en-US" sz="1400" b="1" dirty="0">
                <a:latin typeface="+mn-ea"/>
              </a:rPr>
              <a:t>コード</a:t>
            </a:r>
          </a:p>
        </p:txBody>
      </p:sp>
    </p:spTree>
    <p:extLst>
      <p:ext uri="{BB962C8B-B14F-4D97-AF65-F5344CB8AC3E}">
        <p14:creationId xmlns:p14="http://schemas.microsoft.com/office/powerpoint/2010/main" val="79336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727</Words>
  <Application>Microsoft Office PowerPoint</Application>
  <PresentationFormat>A3 297x420 mm</PresentationFormat>
  <Paragraphs>37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Hiragino Kaku Gothic ProN</vt:lpstr>
      <vt:lpstr>ＭＳ Ｐゴシック</vt:lpstr>
      <vt:lpstr>游ゴシック</vt:lpstr>
      <vt:lpstr>游ゴシック Light</vt:lpstr>
      <vt:lpstr>Arial</vt:lpstr>
      <vt:lpstr>Calibri</vt:lpstr>
      <vt:lpstr>Calibri Light</vt:lpstr>
      <vt:lpstr>Segoe UI Historic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糸原樹哉</cp:lastModifiedBy>
  <cp:revision>43</cp:revision>
  <cp:lastPrinted>2022-09-29T00:04:12Z</cp:lastPrinted>
  <dcterms:modified xsi:type="dcterms:W3CDTF">2022-12-08T06:29:08Z</dcterms:modified>
</cp:coreProperties>
</file>